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7"/>
  </p:notesMasterIdLst>
  <p:handoutMasterIdLst>
    <p:handoutMasterId r:id="rId18"/>
  </p:handoutMasterIdLst>
  <p:sldIdLst>
    <p:sldId id="256" r:id="rId2"/>
    <p:sldId id="261" r:id="rId3"/>
    <p:sldId id="263" r:id="rId4"/>
    <p:sldId id="265" r:id="rId5"/>
    <p:sldId id="262" r:id="rId6"/>
    <p:sldId id="280" r:id="rId7"/>
    <p:sldId id="281" r:id="rId8"/>
    <p:sldId id="268" r:id="rId9"/>
    <p:sldId id="282" r:id="rId10"/>
    <p:sldId id="269" r:id="rId11"/>
    <p:sldId id="283" r:id="rId12"/>
    <p:sldId id="284" r:id="rId13"/>
    <p:sldId id="285" r:id="rId14"/>
    <p:sldId id="277" r:id="rId15"/>
    <p:sldId id="279" r:id="rId16"/>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2021/12/22</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900243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013497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31511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9099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347818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321269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2021/12/22</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2021/12/22</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2021/12/22</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2021/12/22</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2021/12/22</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2021/12/22</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2021/12/22</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2021/12/22</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lnSpc>
                <a:spcPct val="100000"/>
              </a:lnSpc>
            </a:pPr>
            <a:r>
              <a:rPr lang="en-GB" altLang="zh-CN" dirty="0">
                <a:latin typeface="Microsoft YaHei UI" panose="020B0503020204020204" pitchFamily="34" charset="-122"/>
                <a:ea typeface="Microsoft YaHei UI" panose="020B0503020204020204" pitchFamily="34" charset="-122"/>
              </a:rPr>
              <a:t>36. </a:t>
            </a:r>
            <a:r>
              <a:rPr lang="zh-CN" altLang="en-US" u="sng" dirty="0">
                <a:latin typeface="Microsoft YaHei UI" panose="020B0503020204020204" pitchFamily="34" charset="-122"/>
                <a:ea typeface="Microsoft YaHei UI" panose="020B0503020204020204" pitchFamily="34" charset="-122"/>
              </a:rPr>
              <a:t>维果茨基的儿童语言发展假说</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245" y="499110"/>
            <a:ext cx="10247509" cy="1356360"/>
          </a:xfrm>
        </p:spPr>
        <p:txBody>
          <a:bodyPr rtlCol="0"/>
          <a:lstStyle/>
          <a:p>
            <a:pPr rtl="0"/>
            <a:r>
              <a:rPr lang="en-US" altLang="zh-CN" dirty="0"/>
              <a:t>36.5</a:t>
            </a:r>
            <a:r>
              <a:rPr lang="zh-CN" altLang="en-US" dirty="0"/>
              <a:t> 为什么儿童会出现自言自语的现象？对幼儿语言的教育有何启示？</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41680" y="1752600"/>
            <a:ext cx="10840720" cy="4739640"/>
          </a:xfrm>
        </p:spPr>
        <p:txBody>
          <a:bodyPr>
            <a:noAutofit/>
          </a:bodyPr>
          <a:lstStyle/>
          <a:p>
            <a:pPr algn="just">
              <a:lnSpc>
                <a:spcPct val="150000"/>
              </a:lnSpc>
              <a:spcBef>
                <a:spcPts val="0"/>
              </a:spcBef>
            </a:pPr>
            <a:r>
              <a:rPr lang="zh-CN" altLang="en-US" sz="2400" dirty="0"/>
              <a:t>自言自语</a:t>
            </a:r>
            <a:r>
              <a:rPr lang="en-US" altLang="zh-CN" sz="2400" dirty="0"/>
              <a:t>(</a:t>
            </a:r>
            <a:r>
              <a:rPr lang="en-GB" sz="2400" dirty="0"/>
              <a:t>private speech)</a:t>
            </a:r>
            <a:r>
              <a:rPr lang="zh-CN" altLang="en-US" sz="2400" dirty="0"/>
              <a:t>也叫独白</a:t>
            </a:r>
            <a:r>
              <a:rPr lang="en-US" altLang="zh-CN" sz="2400" dirty="0"/>
              <a:t>(</a:t>
            </a:r>
            <a:r>
              <a:rPr lang="en-GB" sz="2400" dirty="0"/>
              <a:t>monologue)</a:t>
            </a:r>
            <a:r>
              <a:rPr lang="zh-CN" altLang="en-US" sz="2400" dirty="0"/>
              <a:t>。</a:t>
            </a:r>
            <a:endParaRPr lang="en-GB" altLang="zh-CN" sz="2400" dirty="0"/>
          </a:p>
          <a:p>
            <a:pPr algn="just">
              <a:lnSpc>
                <a:spcPct val="150000"/>
              </a:lnSpc>
              <a:spcBef>
                <a:spcPts val="0"/>
              </a:spcBef>
            </a:pPr>
            <a:r>
              <a:rPr lang="en-US" altLang="zh-CN" sz="2400" dirty="0" err="1"/>
              <a:t>Zivin</a:t>
            </a:r>
            <a:r>
              <a:rPr lang="en-US" altLang="zh-CN" sz="2400" dirty="0"/>
              <a:t>, G.</a:t>
            </a:r>
            <a:r>
              <a:rPr lang="zh-CN" altLang="en-US" sz="2400" dirty="0"/>
              <a:t>（</a:t>
            </a:r>
            <a:r>
              <a:rPr lang="en-US" altLang="zh-CN" sz="2400" dirty="0"/>
              <a:t>1979: 13-19</a:t>
            </a:r>
            <a:r>
              <a:rPr lang="zh-CN" altLang="en-US" sz="2400" dirty="0"/>
              <a:t>）的定义：“儿童对自己而非某个特定的听者大声说出的言语”。</a:t>
            </a:r>
            <a:endParaRPr lang="en-GB" altLang="zh-CN" sz="2400" dirty="0"/>
          </a:p>
          <a:p>
            <a:pPr algn="just">
              <a:lnSpc>
                <a:spcPct val="150000"/>
              </a:lnSpc>
              <a:spcBef>
                <a:spcPts val="0"/>
              </a:spcBef>
            </a:pPr>
            <a:r>
              <a:rPr lang="zh-CN" altLang="en-US" sz="2400" dirty="0"/>
              <a:t>维果茨基认为自言自语在儿童的心理发展中占有重要地位，在探讨思维与言语的关系问题时涉及到自我中心言语问题。他认为自我中心言语是一种独立的语言形式，言语从外部转化到内部经历了三个阶段：外部言语，自我中心言语，内部言语。言语会逐渐从外部转化到内部，发生转化的原因是由于功能发生了变化。</a:t>
            </a:r>
            <a:endParaRPr lang="en-GB" altLang="zh-CN" sz="2400" dirty="0"/>
          </a:p>
          <a:p>
            <a:pPr algn="just">
              <a:lnSpc>
                <a:spcPct val="150000"/>
              </a:lnSpc>
              <a:spcBef>
                <a:spcPts val="0"/>
              </a:spcBef>
            </a:pPr>
            <a:endParaRPr lang="en-GB" sz="2400" dirty="0"/>
          </a:p>
        </p:txBody>
      </p:sp>
    </p:spTree>
    <p:extLst>
      <p:ext uri="{BB962C8B-B14F-4D97-AF65-F5344CB8AC3E}">
        <p14:creationId xmlns:p14="http://schemas.microsoft.com/office/powerpoint/2010/main" val="1087589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245" y="499110"/>
            <a:ext cx="10247509" cy="1356360"/>
          </a:xfrm>
        </p:spPr>
        <p:txBody>
          <a:bodyPr rtlCol="0"/>
          <a:lstStyle/>
          <a:p>
            <a:pPr rtl="0"/>
            <a:r>
              <a:rPr lang="en-US" altLang="zh-CN" dirty="0"/>
              <a:t>36.5</a:t>
            </a:r>
            <a:r>
              <a:rPr lang="zh-CN" altLang="en-US" dirty="0"/>
              <a:t> 为什么儿童会出现自言自语的现象？对幼儿语言的教育有何启示？</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75639" y="1790700"/>
            <a:ext cx="10840720" cy="5067300"/>
          </a:xfrm>
        </p:spPr>
        <p:txBody>
          <a:bodyPr>
            <a:noAutofit/>
          </a:bodyPr>
          <a:lstStyle/>
          <a:p>
            <a:pPr algn="just">
              <a:lnSpc>
                <a:spcPct val="150000"/>
              </a:lnSpc>
              <a:spcBef>
                <a:spcPts val="0"/>
              </a:spcBef>
            </a:pPr>
            <a:r>
              <a:rPr lang="zh-CN" altLang="en-US" sz="2400" dirty="0"/>
              <a:t>维果茨基</a:t>
            </a:r>
            <a:r>
              <a:rPr lang="en-US" altLang="zh-CN" sz="2400" dirty="0"/>
              <a:t>——</a:t>
            </a:r>
            <a:r>
              <a:rPr lang="zh-CN" altLang="en-US" sz="2400" dirty="0"/>
              <a:t>言语发展的四个阶段。</a:t>
            </a:r>
            <a:endParaRPr lang="en-GB" altLang="zh-CN" sz="2400" dirty="0"/>
          </a:p>
          <a:p>
            <a:pPr algn="just">
              <a:lnSpc>
                <a:spcPct val="150000"/>
              </a:lnSpc>
              <a:spcBef>
                <a:spcPts val="0"/>
              </a:spcBef>
              <a:buFont typeface="Wingdings" panose="05000000000000000000" pitchFamily="2" charset="2"/>
              <a:buChar char="Ø"/>
            </a:pPr>
            <a:r>
              <a:rPr lang="zh-CN" altLang="en-US" sz="2400" dirty="0"/>
              <a:t> 第一个阶段：原始的自然的阶段</a:t>
            </a:r>
            <a:endParaRPr lang="en-GB" altLang="zh-CN" sz="2400" dirty="0"/>
          </a:p>
          <a:p>
            <a:pPr algn="just">
              <a:lnSpc>
                <a:spcPct val="150000"/>
              </a:lnSpc>
              <a:spcBef>
                <a:spcPts val="0"/>
              </a:spcBef>
              <a:buFont typeface="Wingdings" panose="05000000000000000000" pitchFamily="2" charset="2"/>
              <a:buChar char="Ø"/>
            </a:pPr>
            <a:r>
              <a:rPr lang="zh-CN" altLang="en-US" sz="2400" dirty="0"/>
              <a:t> 第二个阶段：“幼稚的心理”阶段</a:t>
            </a:r>
            <a:endParaRPr lang="en-GB" altLang="zh-CN" sz="2400" dirty="0"/>
          </a:p>
          <a:p>
            <a:pPr marL="45720" indent="0" algn="just">
              <a:lnSpc>
                <a:spcPct val="150000"/>
              </a:lnSpc>
              <a:spcBef>
                <a:spcPts val="0"/>
              </a:spcBef>
              <a:buNone/>
            </a:pPr>
            <a:r>
              <a:rPr lang="en-GB" altLang="zh-CN" sz="2400" dirty="0"/>
              <a:t>   </a:t>
            </a:r>
            <a:r>
              <a:rPr lang="zh-CN" altLang="en-US" sz="2400" dirty="0"/>
              <a:t>“儿童首次运用了萌芽状态中的实际智力”</a:t>
            </a:r>
            <a:endParaRPr lang="en-GB" altLang="zh-CN" sz="2400" dirty="0"/>
          </a:p>
          <a:p>
            <a:pPr algn="just">
              <a:lnSpc>
                <a:spcPct val="150000"/>
              </a:lnSpc>
              <a:spcBef>
                <a:spcPts val="0"/>
              </a:spcBef>
              <a:buFont typeface="Wingdings" panose="05000000000000000000" pitchFamily="2" charset="2"/>
              <a:buChar char="Ø"/>
            </a:pPr>
            <a:r>
              <a:rPr lang="zh-CN" altLang="en-US" sz="2400" dirty="0"/>
              <a:t> 第三个阶段：“外部的运算”阶段</a:t>
            </a:r>
            <a:endParaRPr lang="en-GB" altLang="zh-CN" sz="2400" dirty="0"/>
          </a:p>
          <a:p>
            <a:pPr marL="45720" indent="0" algn="just">
              <a:lnSpc>
                <a:spcPct val="150000"/>
              </a:lnSpc>
              <a:spcBef>
                <a:spcPts val="0"/>
              </a:spcBef>
              <a:buNone/>
            </a:pPr>
            <a:r>
              <a:rPr lang="en-GB" altLang="zh-CN" sz="2400" dirty="0"/>
              <a:t>   </a:t>
            </a:r>
            <a:r>
              <a:rPr lang="zh-CN" altLang="en-US" sz="2400" dirty="0"/>
              <a:t>具有外部符号是其特征、自我中心的言语</a:t>
            </a:r>
            <a:endParaRPr lang="en-GB" altLang="zh-CN" sz="2400" dirty="0"/>
          </a:p>
          <a:p>
            <a:pPr algn="just">
              <a:lnSpc>
                <a:spcPct val="150000"/>
              </a:lnSpc>
              <a:spcBef>
                <a:spcPts val="0"/>
              </a:spcBef>
              <a:buFont typeface="Wingdings" panose="05000000000000000000" pitchFamily="2" charset="2"/>
              <a:buChar char="Ø"/>
            </a:pPr>
            <a:r>
              <a:rPr lang="zh-CN" altLang="en-US" sz="2400" dirty="0"/>
              <a:t> 第四个阶段：“内部生长阶段”</a:t>
            </a:r>
            <a:endParaRPr lang="en-GB" altLang="zh-CN" sz="2400" dirty="0"/>
          </a:p>
          <a:p>
            <a:pPr marL="45720" indent="0" algn="just">
              <a:lnSpc>
                <a:spcPct val="150000"/>
              </a:lnSpc>
              <a:spcBef>
                <a:spcPts val="0"/>
              </a:spcBef>
              <a:buNone/>
            </a:pPr>
            <a:r>
              <a:rPr lang="en-GB" sz="2400" dirty="0"/>
              <a:t>   </a:t>
            </a:r>
            <a:r>
              <a:rPr lang="zh-CN" altLang="en-US" sz="2400" dirty="0"/>
              <a:t>内部无声言语的最后阶段</a:t>
            </a:r>
            <a:endParaRPr lang="en-GB" sz="2400" dirty="0"/>
          </a:p>
        </p:txBody>
      </p:sp>
      <p:pic>
        <p:nvPicPr>
          <p:cNvPr id="4" name="图片 3">
            <a:extLst>
              <a:ext uri="{FF2B5EF4-FFF2-40B4-BE49-F238E27FC236}">
                <a16:creationId xmlns:a16="http://schemas.microsoft.com/office/drawing/2014/main" id="{48894D8C-C9CA-455A-BAD3-B3702270A001}"/>
              </a:ext>
            </a:extLst>
          </p:cNvPr>
          <p:cNvPicPr>
            <a:picLocks noChangeAspect="1"/>
          </p:cNvPicPr>
          <p:nvPr/>
        </p:nvPicPr>
        <p:blipFill>
          <a:blip r:embed="rId3"/>
          <a:stretch>
            <a:fillRect/>
          </a:stretch>
        </p:blipFill>
        <p:spPr>
          <a:xfrm>
            <a:off x="8656320" y="2032000"/>
            <a:ext cx="2563434" cy="3210464"/>
          </a:xfrm>
          <a:prstGeom prst="rect">
            <a:avLst/>
          </a:prstGeom>
        </p:spPr>
      </p:pic>
    </p:spTree>
    <p:extLst>
      <p:ext uri="{BB962C8B-B14F-4D97-AF65-F5344CB8AC3E}">
        <p14:creationId xmlns:p14="http://schemas.microsoft.com/office/powerpoint/2010/main" val="3268994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245" y="499110"/>
            <a:ext cx="10247509" cy="1356360"/>
          </a:xfrm>
        </p:spPr>
        <p:txBody>
          <a:bodyPr rtlCol="0"/>
          <a:lstStyle/>
          <a:p>
            <a:pPr rtl="0"/>
            <a:r>
              <a:rPr lang="en-US" altLang="zh-CN" dirty="0"/>
              <a:t>36.5</a:t>
            </a:r>
            <a:r>
              <a:rPr lang="zh-CN" altLang="en-US" dirty="0"/>
              <a:t> 为什么儿童会出现自言自语的现象？对幼儿语言的教育有何启示？</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75640" y="2000250"/>
            <a:ext cx="10840720" cy="4495800"/>
          </a:xfrm>
        </p:spPr>
        <p:txBody>
          <a:bodyPr>
            <a:noAutofit/>
          </a:bodyPr>
          <a:lstStyle/>
          <a:p>
            <a:pPr algn="just">
              <a:lnSpc>
                <a:spcPct val="150000"/>
              </a:lnSpc>
              <a:spcBef>
                <a:spcPts val="0"/>
              </a:spcBef>
            </a:pPr>
            <a:r>
              <a:rPr lang="zh-CN" altLang="en-US" sz="2400" dirty="0"/>
              <a:t>维果茨基认为，自我中心言语是儿童社会的集体的活动发展到个体化活动的一种高级心理机能的发展模式，为个人自身的言语导源于为他人的言语。自我中心言语从功能上是内部言语，向内发展，别人并不能全部理解，但是形式上是有声言语，所以是介于外部言语与内部言语之间的一种特殊形式的言语。它的发展是一种上升的发展，发展过程是一种进化而不是退化。</a:t>
            </a:r>
            <a:endParaRPr lang="en-GB" sz="2400" dirty="0"/>
          </a:p>
        </p:txBody>
      </p:sp>
    </p:spTree>
    <p:extLst>
      <p:ext uri="{BB962C8B-B14F-4D97-AF65-F5344CB8AC3E}">
        <p14:creationId xmlns:p14="http://schemas.microsoft.com/office/powerpoint/2010/main" val="953464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245" y="499110"/>
            <a:ext cx="10247509" cy="1356360"/>
          </a:xfrm>
        </p:spPr>
        <p:txBody>
          <a:bodyPr rtlCol="0"/>
          <a:lstStyle/>
          <a:p>
            <a:pPr rtl="0"/>
            <a:r>
              <a:rPr lang="en-US" altLang="zh-CN" dirty="0"/>
              <a:t>36.5</a:t>
            </a:r>
            <a:r>
              <a:rPr lang="zh-CN" altLang="en-US" dirty="0"/>
              <a:t> 为什么儿童会出现自言自语的现象？对幼儿语言的教育有何启示？</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675640" y="2000250"/>
            <a:ext cx="10840720" cy="4495800"/>
          </a:xfrm>
        </p:spPr>
        <p:txBody>
          <a:bodyPr>
            <a:noAutofit/>
          </a:bodyPr>
          <a:lstStyle/>
          <a:p>
            <a:pPr algn="just">
              <a:lnSpc>
                <a:spcPct val="150000"/>
              </a:lnSpc>
              <a:spcBef>
                <a:spcPts val="0"/>
              </a:spcBef>
            </a:pPr>
            <a:r>
              <a:rPr lang="zh-CN" altLang="en-US" sz="2400" dirty="0"/>
              <a:t>出现儿童自我中心言语是由于儿童为个人自身的言语的分化所引发的，维果茨基认为社会情境的增加会加速幼儿个体语言的分化，加速儿童语言从外部到内部的转化。所以我们要给儿童提供一个敢说、爱说、有机会说的环境。</a:t>
            </a:r>
            <a:endParaRPr lang="en-GB" altLang="zh-CN" sz="2400" dirty="0"/>
          </a:p>
          <a:p>
            <a:pPr algn="just">
              <a:lnSpc>
                <a:spcPct val="150000"/>
              </a:lnSpc>
              <a:spcBef>
                <a:spcPts val="0"/>
              </a:spcBef>
            </a:pPr>
            <a:endParaRPr lang="en-GB" altLang="zh-CN" sz="2400" dirty="0"/>
          </a:p>
          <a:p>
            <a:pPr algn="just">
              <a:lnSpc>
                <a:spcPct val="150000"/>
              </a:lnSpc>
              <a:spcBef>
                <a:spcPts val="0"/>
              </a:spcBef>
            </a:pPr>
            <a:r>
              <a:rPr lang="zh-CN" altLang="en-US" sz="2400" dirty="0"/>
              <a:t>通常情况下，自我中心言语具有自我调节功能，对于儿童的心理发展具有积极价值。但是当儿童遇到困难时，自我中心语言出现的频率会变大，此时，家长是应该考虑是否给予儿童适当的帮助，这对儿童日后学会调节自己的行为具有极大的作用。</a:t>
            </a:r>
            <a:endParaRPr lang="en-GB" sz="2400" dirty="0"/>
          </a:p>
        </p:txBody>
      </p:sp>
    </p:spTree>
    <p:extLst>
      <p:ext uri="{BB962C8B-B14F-4D97-AF65-F5344CB8AC3E}">
        <p14:creationId xmlns:p14="http://schemas.microsoft.com/office/powerpoint/2010/main" val="1321379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36.6</a:t>
            </a:r>
            <a:r>
              <a:rPr lang="zh-CN" altLang="en-US" dirty="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1402080"/>
            <a:ext cx="10546080" cy="4493895"/>
          </a:xfrm>
        </p:spPr>
        <p:txBody>
          <a:bodyPr>
            <a:normAutofit/>
          </a:bodyPr>
          <a:lstStyle/>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思维与言语之间的起源是不同的。言语的发展是从外部言语到自我中心言语再到内部言语。自我中心语言是儿童语言发展中的正常现象，对儿童的心理发展具有重要意义。家长和老师应该正确认识自我中心语言的作用，并且在儿童发展的过程中适时地给予帮助，以促进儿童更好地语言发展与认知发展。</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283549671"/>
              </p:ext>
            </p:extLst>
          </p:nvPr>
        </p:nvGraphicFramePr>
        <p:xfrm>
          <a:off x="1096766" y="1822167"/>
          <a:ext cx="8813007" cy="3807108"/>
        </p:xfrm>
        <a:graphic>
          <a:graphicData uri="http://schemas.openxmlformats.org/drawingml/2006/table">
            <a:tbl>
              <a:tblPr firstRow="1" bandRow="1">
                <a:tableStyleId>{5C22544A-7EE6-4342-B048-85BDC9FD1C3A}</a:tableStyleId>
              </a:tblPr>
              <a:tblGrid>
                <a:gridCol w="8813007">
                  <a:extLst>
                    <a:ext uri="{9D8B030D-6E8A-4147-A177-3AD203B41FA5}">
                      <a16:colId xmlns:a16="http://schemas.microsoft.com/office/drawing/2014/main" val="743422230"/>
                    </a:ext>
                  </a:extLst>
                </a:gridCol>
              </a:tblGrid>
              <a:tr h="405721">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401387">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36.1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36.2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36.3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儿童的成长过程中语言是如何发展的？思维与言语之间有什么关系？</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36.4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思维与语言之间究竟有什么关系呢？</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36.5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为什么儿童会出现自言自语的现象？对幼儿语言的教育有何启示？</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36.6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latin typeface="Microsoft YaHei UI" panose="020B0503020204020204" pitchFamily="34" charset="-122"/>
                <a:ea typeface="Microsoft YaHei UI" panose="020B0503020204020204" pitchFamily="34" charset="-122"/>
              </a:rPr>
              <a:t>32.1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864995" y="2011288"/>
            <a:ext cx="5488180" cy="3294137"/>
          </a:xfrm>
        </p:spPr>
        <p:txBody>
          <a:bodyPr>
            <a:noAutofit/>
          </a:bodyPr>
          <a:lstStyle/>
          <a:p>
            <a:pPr marL="45720" indent="720000" algn="ctr">
              <a:lnSpc>
                <a:spcPct val="150000"/>
              </a:lnSpc>
              <a:spcBef>
                <a:spcPts val="0"/>
              </a:spcBef>
              <a:buNone/>
            </a:pPr>
            <a:r>
              <a:rPr lang="zh-CN" altLang="en-US" sz="2400" dirty="0"/>
              <a:t>王太太的焦虑</a:t>
            </a:r>
            <a:endParaRPr lang="en-GB" altLang="zh-CN" sz="2400" dirty="0"/>
          </a:p>
          <a:p>
            <a:pPr marL="45720" indent="720000" algn="just">
              <a:lnSpc>
                <a:spcPct val="150000"/>
              </a:lnSpc>
              <a:spcBef>
                <a:spcPts val="0"/>
              </a:spcBef>
              <a:buNone/>
            </a:pPr>
            <a:r>
              <a:rPr lang="zh-CN" altLang="en-US" sz="2400" dirty="0"/>
              <a:t>孩子怎么老是一个人自言自语？好像还是角色扮演？是不是因为家里没有兄弟姐妹一起玩耍导致不合群？会不会是孤独症之类的？</a:t>
            </a:r>
          </a:p>
        </p:txBody>
      </p:sp>
      <p:pic>
        <p:nvPicPr>
          <p:cNvPr id="4" name="图片 3">
            <a:extLst>
              <a:ext uri="{FF2B5EF4-FFF2-40B4-BE49-F238E27FC236}">
                <a16:creationId xmlns:a16="http://schemas.microsoft.com/office/drawing/2014/main" id="{E310F89F-42DF-48AC-9795-B9299FA5BBF1}"/>
              </a:ext>
            </a:extLst>
          </p:cNvPr>
          <p:cNvPicPr>
            <a:picLocks noChangeAspect="1"/>
          </p:cNvPicPr>
          <p:nvPr/>
        </p:nvPicPr>
        <p:blipFill>
          <a:blip r:embed="rId5"/>
          <a:stretch>
            <a:fillRect/>
          </a:stretch>
        </p:blipFill>
        <p:spPr>
          <a:xfrm>
            <a:off x="7490234" y="638175"/>
            <a:ext cx="4145935" cy="2409825"/>
          </a:xfrm>
          <a:prstGeom prst="rect">
            <a:avLst/>
          </a:prstGeom>
        </p:spPr>
      </p:pic>
      <p:pic>
        <p:nvPicPr>
          <p:cNvPr id="7" name="图片 6">
            <a:extLst>
              <a:ext uri="{FF2B5EF4-FFF2-40B4-BE49-F238E27FC236}">
                <a16:creationId xmlns:a16="http://schemas.microsoft.com/office/drawing/2014/main" id="{86DF1B7B-61A4-4958-BEE9-6A8176DA4AA0}"/>
              </a:ext>
            </a:extLst>
          </p:cNvPr>
          <p:cNvPicPr>
            <a:picLocks noChangeAspect="1"/>
          </p:cNvPicPr>
          <p:nvPr/>
        </p:nvPicPr>
        <p:blipFill>
          <a:blip r:embed="rId6"/>
          <a:stretch>
            <a:fillRect/>
          </a:stretch>
        </p:blipFill>
        <p:spPr>
          <a:xfrm>
            <a:off x="7025482" y="3441308"/>
            <a:ext cx="4082448" cy="2723758"/>
          </a:xfrm>
          <a:prstGeom prst="rect">
            <a:avLst/>
          </a:prstGeom>
        </p:spPr>
      </p:pic>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36.2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096766" y="1771650"/>
            <a:ext cx="10195560" cy="4038600"/>
          </a:xfrm>
        </p:spPr>
        <p:txBody>
          <a:bodyPr/>
          <a:lstStyle/>
          <a:p>
            <a:pPr marL="502920" indent="-457200" algn="just">
              <a:buFont typeface="+mj-lt"/>
              <a:buAutoNum type="arabicParenR"/>
            </a:pPr>
            <a:r>
              <a:rPr lang="zh-CN" altLang="en-US" sz="2800" dirty="0"/>
              <a:t> 儿童的成长过程中语言是如何发展的？</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思维与言语之间有什么关系？</a:t>
            </a:r>
            <a:endParaRPr lang="en-GB"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为什么儿童语言发展中会出现自言自语的现象？</a:t>
            </a:r>
            <a:endParaRPr lang="en-GB" altLang="zh-CN" sz="2800" dirty="0"/>
          </a:p>
          <a:p>
            <a:pPr marL="502920" indent="-457200" algn="just">
              <a:buFont typeface="+mj-lt"/>
              <a:buAutoNum type="arabicParenR"/>
            </a:pPr>
            <a:endParaRPr lang="en-GB" sz="2800" dirty="0"/>
          </a:p>
          <a:p>
            <a:pPr marL="502920" indent="-457200" algn="just">
              <a:buFont typeface="+mj-lt"/>
              <a:buAutoNum type="arabicParenR"/>
            </a:pPr>
            <a:r>
              <a:rPr lang="zh-CN" altLang="en-US" sz="2800" dirty="0"/>
              <a:t>这对幼儿语言的教育有何启示？</a:t>
            </a:r>
            <a:endParaRPr lang="en-GB" sz="2800"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941" y="359167"/>
            <a:ext cx="9875520" cy="1356360"/>
          </a:xfrm>
        </p:spPr>
        <p:txBody>
          <a:bodyPr rtlCol="0">
            <a:normAutofit/>
          </a:bodyPr>
          <a:lstStyle/>
          <a:p>
            <a:pPr rtl="0"/>
            <a:r>
              <a:rPr lang="en-GB" altLang="zh-CN" dirty="0"/>
              <a:t>36.3</a:t>
            </a:r>
            <a:r>
              <a:rPr lang="zh-CN" altLang="en-US" dirty="0"/>
              <a:t> 儿童的成长过程中语言是如何发展的？思维与言语之间有什么关系？</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800225"/>
            <a:ext cx="10688320" cy="4555882"/>
          </a:xfrm>
        </p:spPr>
        <p:txBody>
          <a:bodyPr>
            <a:noAutofit/>
          </a:bodyPr>
          <a:lstStyle/>
          <a:p>
            <a:pPr marL="45720" indent="720000" algn="just">
              <a:lnSpc>
                <a:spcPct val="150000"/>
              </a:lnSpc>
              <a:spcBef>
                <a:spcPts val="0"/>
              </a:spcBef>
              <a:buNone/>
            </a:pPr>
            <a:r>
              <a:rPr lang="zh-CN" altLang="en-US" sz="2400" dirty="0"/>
              <a:t>社会文化历史学派的创始人，</a:t>
            </a:r>
            <a:r>
              <a:rPr lang="en-US" altLang="zh-CN" sz="2400" dirty="0"/>
              <a:t>20</a:t>
            </a:r>
            <a:r>
              <a:rPr lang="zh-CN" altLang="en-US" sz="2400" dirty="0"/>
              <a:t>世纪著名的心理学家，同时也是伟大的儿童教育家列夫</a:t>
            </a:r>
            <a:r>
              <a:rPr lang="en-US" altLang="zh-CN" sz="2400" dirty="0"/>
              <a:t>·</a:t>
            </a:r>
            <a:r>
              <a:rPr lang="zh-CN" altLang="en-US" sz="2400" dirty="0"/>
              <a:t>谢苗诺维奇</a:t>
            </a:r>
            <a:r>
              <a:rPr lang="en-US" altLang="zh-CN" sz="2400" dirty="0"/>
              <a:t>·</a:t>
            </a:r>
            <a:r>
              <a:rPr lang="zh-CN" altLang="en-US" sz="2400" dirty="0"/>
              <a:t>维果茨基在</a:t>
            </a:r>
            <a:r>
              <a:rPr lang="en-US" altLang="zh-CN" sz="2400" dirty="0"/>
              <a:t>20</a:t>
            </a:r>
            <a:r>
              <a:rPr lang="zh-CN" altLang="en-US" sz="2400" dirty="0"/>
              <a:t>世纪</a:t>
            </a:r>
            <a:r>
              <a:rPr lang="en-US" altLang="zh-CN" sz="2400" dirty="0"/>
              <a:t>30</a:t>
            </a:r>
            <a:r>
              <a:rPr lang="zh-CN" altLang="en-US" sz="2400" dirty="0"/>
              <a:t>年代初，依靠实验和观察取得的材料，对儿童语言的研究作了深入分析并对儿童言语的发生和发展提出了一些振聋发聩的观点。</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维果茨基运用马克思主义的社会历史观来分析心理学中的言语现象，是一次成功而且伟大的尝试。</a:t>
            </a:r>
            <a:endParaRPr lang="en-GB" sz="2400" dirty="0"/>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941" y="359167"/>
            <a:ext cx="9875520" cy="1356360"/>
          </a:xfrm>
        </p:spPr>
        <p:txBody>
          <a:bodyPr rtlCol="0">
            <a:normAutofit/>
          </a:bodyPr>
          <a:lstStyle/>
          <a:p>
            <a:pPr rtl="0"/>
            <a:r>
              <a:rPr lang="en-GB" altLang="zh-CN" dirty="0"/>
              <a:t>36.3</a:t>
            </a:r>
            <a:r>
              <a:rPr lang="zh-CN" altLang="en-US" dirty="0"/>
              <a:t> 儿童的成长过程中语言是如何发展的？思维与言语之间有什么关系？</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800225"/>
            <a:ext cx="10688320" cy="4555882"/>
          </a:xfrm>
        </p:spPr>
        <p:txBody>
          <a:bodyPr>
            <a:noAutofit/>
          </a:bodyPr>
          <a:lstStyle/>
          <a:p>
            <a:pPr algn="just">
              <a:lnSpc>
                <a:spcPct val="150000"/>
              </a:lnSpc>
              <a:spcBef>
                <a:spcPts val="0"/>
              </a:spcBef>
            </a:pPr>
            <a:r>
              <a:rPr lang="zh-CN" altLang="en-US" sz="2400" dirty="0"/>
              <a:t>维果茨基社会文化历史观认为人的心理活动分为低级心理机能和高级心理机能。</a:t>
            </a:r>
            <a:endParaRPr lang="en-GB" altLang="zh-CN" sz="2400" dirty="0"/>
          </a:p>
          <a:p>
            <a:pPr algn="just">
              <a:lnSpc>
                <a:spcPct val="150000"/>
              </a:lnSpc>
              <a:spcBef>
                <a:spcPts val="0"/>
              </a:spcBef>
            </a:pPr>
            <a:r>
              <a:rPr lang="zh-CN" altLang="en-US" sz="2400" dirty="0"/>
              <a:t>低级心理机制是生物进化的结果。</a:t>
            </a:r>
            <a:endParaRPr lang="en-GB" altLang="zh-CN" sz="2400" dirty="0"/>
          </a:p>
          <a:p>
            <a:pPr algn="just">
              <a:lnSpc>
                <a:spcPct val="150000"/>
              </a:lnSpc>
              <a:spcBef>
                <a:spcPts val="0"/>
              </a:spcBef>
            </a:pPr>
            <a:r>
              <a:rPr lang="zh-CN" altLang="en-US" sz="2400" dirty="0"/>
              <a:t>高级心理机制是社会历史发展的产物，受社会历史发展规律的制约。</a:t>
            </a:r>
            <a:endParaRPr lang="en-GB" altLang="zh-CN" sz="2400" dirty="0"/>
          </a:p>
          <a:p>
            <a:pPr algn="just">
              <a:lnSpc>
                <a:spcPct val="150000"/>
              </a:lnSpc>
              <a:spcBef>
                <a:spcPts val="0"/>
              </a:spcBef>
            </a:pPr>
            <a:r>
              <a:rPr lang="zh-CN" altLang="en-US" sz="2400" dirty="0"/>
              <a:t>维果茨基认为，心理是在人的活动和人与人的交往中发展起来的。而人的活动与动物的活动的区别在于通过工具进行。从工具这一角度，维果茨基提出言语是人用来进行精神生产和心里操作的工具。有了言语这一精神工具，人的心理就上升到高级心理机能，这是与动物的本质区别。</a:t>
            </a:r>
            <a:endParaRPr lang="en-GB" sz="2400" dirty="0"/>
          </a:p>
        </p:txBody>
      </p:sp>
    </p:spTree>
    <p:extLst>
      <p:ext uri="{BB962C8B-B14F-4D97-AF65-F5344CB8AC3E}">
        <p14:creationId xmlns:p14="http://schemas.microsoft.com/office/powerpoint/2010/main" val="906190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72941" y="359167"/>
            <a:ext cx="9875520" cy="1356360"/>
          </a:xfrm>
        </p:spPr>
        <p:txBody>
          <a:bodyPr rtlCol="0">
            <a:normAutofit/>
          </a:bodyPr>
          <a:lstStyle/>
          <a:p>
            <a:pPr rtl="0"/>
            <a:r>
              <a:rPr lang="en-GB" altLang="zh-CN" dirty="0"/>
              <a:t>36.3</a:t>
            </a:r>
            <a:r>
              <a:rPr lang="zh-CN" altLang="en-US" dirty="0"/>
              <a:t> 儿童的成长过程中语言是如何发展的？思维与言语之间有什么关系？</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972941" y="1819274"/>
            <a:ext cx="10516235" cy="4527307"/>
          </a:xfrm>
        </p:spPr>
        <p:txBody>
          <a:bodyPr>
            <a:noAutofit/>
          </a:bodyPr>
          <a:lstStyle/>
          <a:p>
            <a:pPr algn="just">
              <a:lnSpc>
                <a:spcPct val="150000"/>
              </a:lnSpc>
              <a:spcBef>
                <a:spcPts val="0"/>
              </a:spcBef>
            </a:pPr>
            <a:r>
              <a:rPr lang="zh-CN" altLang="en-US" sz="2400" dirty="0"/>
              <a:t>维果茨基对语言的发生及发展持有如下观点：</a:t>
            </a:r>
            <a:endParaRPr lang="en-GB" altLang="zh-CN" sz="2400" dirty="0"/>
          </a:p>
          <a:p>
            <a:pPr marL="502920" indent="-457200" algn="just">
              <a:lnSpc>
                <a:spcPct val="150000"/>
              </a:lnSpc>
              <a:spcBef>
                <a:spcPts val="0"/>
              </a:spcBef>
              <a:buFont typeface="+mj-lt"/>
              <a:buAutoNum type="arabicPeriod"/>
            </a:pPr>
            <a:r>
              <a:rPr lang="zh-CN" altLang="en-US" sz="2400" dirty="0"/>
              <a:t>言语交往产生的原因是一定历史发展条件下人们的共同活动。</a:t>
            </a:r>
            <a:endParaRPr lang="en-GB" altLang="zh-CN" sz="2400" dirty="0"/>
          </a:p>
          <a:p>
            <a:pPr marL="502920" indent="-457200" algn="just">
              <a:lnSpc>
                <a:spcPct val="150000"/>
              </a:lnSpc>
              <a:spcBef>
                <a:spcPts val="0"/>
              </a:spcBef>
              <a:buFont typeface="+mj-lt"/>
              <a:buAutoNum type="arabicPeriod"/>
            </a:pPr>
            <a:r>
              <a:rPr lang="zh-CN" altLang="en-US" sz="2400" dirty="0"/>
              <a:t>交往是以一定的智力或思维能力为基础</a:t>
            </a:r>
            <a:r>
              <a:rPr lang="en-US" altLang="zh-CN" sz="2400" dirty="0"/>
              <a:t>, </a:t>
            </a:r>
            <a:r>
              <a:rPr lang="zh-CN" altLang="en-US" sz="2400" dirty="0"/>
              <a:t>儿童的智力成长取决于他所掌握的思维的社会工具</a:t>
            </a:r>
            <a:r>
              <a:rPr lang="en-US" altLang="zh-CN" sz="2400" dirty="0"/>
              <a:t>——</a:t>
            </a:r>
            <a:r>
              <a:rPr lang="zh-CN" altLang="en-US" sz="2400" dirty="0"/>
              <a:t>即语言，而思维能力又以一定的生理发展为基础。</a:t>
            </a:r>
            <a:endParaRPr lang="en-GB" altLang="zh-CN" sz="2400" dirty="0"/>
          </a:p>
          <a:p>
            <a:pPr marL="502920" indent="-457200" algn="just">
              <a:lnSpc>
                <a:spcPct val="150000"/>
              </a:lnSpc>
              <a:spcBef>
                <a:spcPts val="0"/>
              </a:spcBef>
              <a:buFont typeface="+mj-lt"/>
              <a:buAutoNum type="arabicPeriod"/>
            </a:pPr>
            <a:r>
              <a:rPr lang="zh-CN" altLang="en-US" sz="2400" dirty="0"/>
              <a:t>言语的发生不是一蹴而就的，需要经历一段时间的孕育。</a:t>
            </a:r>
            <a:endParaRPr lang="en-GB" altLang="zh-CN" sz="2400" dirty="0"/>
          </a:p>
          <a:p>
            <a:pPr marL="502920" indent="-457200" algn="just">
              <a:lnSpc>
                <a:spcPct val="150000"/>
              </a:lnSpc>
              <a:spcBef>
                <a:spcPts val="0"/>
              </a:spcBef>
              <a:buFont typeface="+mj-lt"/>
              <a:buAutoNum type="arabicPeriod"/>
            </a:pPr>
            <a:r>
              <a:rPr lang="zh-CN" altLang="en-US" sz="2400" dirty="0"/>
              <a:t>只有当儿童开始掌握成人语言才可以称之为真正意义上的言语的个体发生。</a:t>
            </a:r>
            <a:endParaRPr lang="en-GB" altLang="zh-CN" sz="2400" dirty="0"/>
          </a:p>
        </p:txBody>
      </p:sp>
    </p:spTree>
    <p:extLst>
      <p:ext uri="{BB962C8B-B14F-4D97-AF65-F5344CB8AC3E}">
        <p14:creationId xmlns:p14="http://schemas.microsoft.com/office/powerpoint/2010/main" val="940249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36.4</a:t>
            </a:r>
            <a:r>
              <a:rPr lang="zh-CN" altLang="en-US" dirty="0"/>
              <a:t> 思维与语言之间究竟有什么关系呢？</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792460" cy="4715753"/>
          </a:xfrm>
        </p:spPr>
        <p:txBody>
          <a:bodyPr>
            <a:noAutofit/>
          </a:bodyPr>
          <a:lstStyle/>
          <a:p>
            <a:pPr marL="45720" indent="720000" algn="just">
              <a:lnSpc>
                <a:spcPct val="150000"/>
              </a:lnSpc>
              <a:spcBef>
                <a:spcPts val="0"/>
              </a:spcBef>
              <a:buNone/>
            </a:pPr>
            <a:r>
              <a:rPr lang="zh-CN" altLang="en-US" sz="2400" dirty="0"/>
              <a:t>维果茨基（</a:t>
            </a:r>
            <a:r>
              <a:rPr lang="en-US" altLang="zh-CN" sz="2400" dirty="0"/>
              <a:t>1995:129</a:t>
            </a:r>
            <a:r>
              <a:rPr lang="zh-CN" altLang="en-US" sz="2400" dirty="0"/>
              <a:t>）发现“思维的发生学根源与言语的发生学根源之间没有特定的相互依存关系。”</a:t>
            </a:r>
            <a:endParaRPr lang="en-GB" altLang="zh-CN" sz="2400" dirty="0"/>
          </a:p>
          <a:p>
            <a:pPr marL="45720" indent="720000" algn="just">
              <a:lnSpc>
                <a:spcPct val="150000"/>
              </a:lnSpc>
              <a:spcBef>
                <a:spcPts val="0"/>
              </a:spcBef>
              <a:buNone/>
            </a:pPr>
            <a:endParaRPr lang="en-GB" altLang="zh-CN" sz="2400" dirty="0"/>
          </a:p>
          <a:p>
            <a:pPr marL="45720" indent="720000" algn="just">
              <a:lnSpc>
                <a:spcPct val="150000"/>
              </a:lnSpc>
              <a:spcBef>
                <a:spcPts val="0"/>
              </a:spcBef>
              <a:buNone/>
            </a:pPr>
            <a:r>
              <a:rPr lang="zh-CN" altLang="en-US" sz="2400" dirty="0"/>
              <a:t>维果茨基（</a:t>
            </a:r>
            <a:r>
              <a:rPr lang="en-US" altLang="zh-CN" sz="2400" dirty="0"/>
              <a:t>1995:37</a:t>
            </a:r>
            <a:r>
              <a:rPr lang="zh-CN" altLang="en-US" sz="2400" dirty="0"/>
              <a:t>）认为“两条曲线可能会变成直线，而且齐头并进，甚至有时会合并成一条线，但是它们总是会分开的”。</a:t>
            </a:r>
            <a:endParaRPr lang="en-GB" altLang="zh-CN" sz="2400" dirty="0"/>
          </a:p>
        </p:txBody>
      </p:sp>
    </p:spTree>
    <p:extLst>
      <p:ext uri="{BB962C8B-B14F-4D97-AF65-F5344CB8AC3E}">
        <p14:creationId xmlns:p14="http://schemas.microsoft.com/office/powerpoint/2010/main" val="327234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a:t>36.4</a:t>
            </a:r>
            <a:r>
              <a:rPr lang="zh-CN" altLang="en-US" dirty="0"/>
              <a:t> 思维与语言之间究竟有什么关系呢？</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640354"/>
            <a:ext cx="10792460" cy="4715753"/>
          </a:xfrm>
        </p:spPr>
        <p:txBody>
          <a:bodyPr>
            <a:noAutofit/>
          </a:bodyPr>
          <a:lstStyle/>
          <a:p>
            <a:pPr algn="just">
              <a:lnSpc>
                <a:spcPct val="150000"/>
              </a:lnSpc>
              <a:spcBef>
                <a:spcPts val="0"/>
              </a:spcBef>
            </a:pPr>
            <a:r>
              <a:rPr lang="zh-CN" altLang="en-US" sz="2400" dirty="0"/>
              <a:t>通过对苛勒和耶基斯的研究分析，维果茨基提出：</a:t>
            </a:r>
            <a:endParaRPr lang="en-GB" altLang="zh-CN" sz="2400" dirty="0"/>
          </a:p>
          <a:p>
            <a:pPr marL="45720" indent="0" algn="just">
              <a:lnSpc>
                <a:spcPct val="150000"/>
              </a:lnSpc>
              <a:spcBef>
                <a:spcPts val="0"/>
              </a:spcBef>
              <a:buNone/>
            </a:pPr>
            <a:r>
              <a:rPr lang="zh-CN" altLang="en-US" sz="2400" dirty="0"/>
              <a:t>  思维发展有前语言阶段，言语发展有前智力阶段；“黑猩猩期”</a:t>
            </a:r>
            <a:endParaRPr lang="en-GB" altLang="zh-CN" sz="2400" dirty="0"/>
          </a:p>
          <a:p>
            <a:pPr marL="45720" indent="0" algn="just">
              <a:lnSpc>
                <a:spcPct val="150000"/>
              </a:lnSpc>
              <a:spcBef>
                <a:spcPts val="0"/>
              </a:spcBef>
              <a:buNone/>
            </a:pPr>
            <a:endParaRPr lang="en-GB" altLang="zh-CN" sz="2400" dirty="0"/>
          </a:p>
          <a:p>
            <a:pPr algn="just">
              <a:lnSpc>
                <a:spcPct val="150000"/>
              </a:lnSpc>
              <a:spcBef>
                <a:spcPts val="0"/>
              </a:spcBef>
            </a:pPr>
            <a:r>
              <a:rPr lang="zh-CN" altLang="en-US" sz="2400" dirty="0"/>
              <a:t>思维与言语的发展曲线在某个时刻前沿着不同路线发展，彼此之间独立。</a:t>
            </a:r>
            <a:endParaRPr lang="en-GB" altLang="zh-CN" sz="2400" dirty="0"/>
          </a:p>
          <a:p>
            <a:pPr algn="just">
              <a:lnSpc>
                <a:spcPct val="150000"/>
              </a:lnSpc>
              <a:spcBef>
                <a:spcPts val="0"/>
              </a:spcBef>
            </a:pPr>
            <a:endParaRPr lang="en-GB" altLang="zh-CN" sz="2400" dirty="0"/>
          </a:p>
          <a:p>
            <a:pPr algn="just">
              <a:lnSpc>
                <a:spcPct val="150000"/>
              </a:lnSpc>
              <a:spcBef>
                <a:spcPts val="0"/>
              </a:spcBef>
            </a:pPr>
            <a:r>
              <a:rPr lang="zh-CN" altLang="en-US" sz="2400" dirty="0"/>
              <a:t>思维与言语的发展曲线相汇合，言语进入了智力阶段。</a:t>
            </a:r>
            <a:endParaRPr lang="en-GB" altLang="zh-CN" sz="2400" dirty="0"/>
          </a:p>
          <a:p>
            <a:pPr marL="45720" indent="0" algn="just">
              <a:lnSpc>
                <a:spcPct val="150000"/>
              </a:lnSpc>
              <a:spcBef>
                <a:spcPts val="0"/>
              </a:spcBef>
              <a:buNone/>
            </a:pPr>
            <a:r>
              <a:rPr lang="en-GB" altLang="zh-CN" sz="2400" dirty="0"/>
              <a:t>  </a:t>
            </a:r>
            <a:r>
              <a:rPr lang="zh-CN" altLang="en-US" sz="2400" dirty="0"/>
              <a:t>思维与言语不是机械地相互影响的。</a:t>
            </a:r>
            <a:endParaRPr lang="en-GB" altLang="zh-CN" sz="2400" dirty="0"/>
          </a:p>
          <a:p>
            <a:pPr marL="45720" indent="0" algn="just">
              <a:lnSpc>
                <a:spcPct val="150000"/>
              </a:lnSpc>
              <a:spcBef>
                <a:spcPts val="0"/>
              </a:spcBef>
              <a:buNone/>
            </a:pPr>
            <a:r>
              <a:rPr lang="en-GB" altLang="zh-CN" sz="2400" dirty="0"/>
              <a:t>  </a:t>
            </a:r>
            <a:r>
              <a:rPr lang="zh-CN" altLang="en-US" sz="2400" dirty="0"/>
              <a:t>“单位分解法”</a:t>
            </a:r>
            <a:endParaRPr lang="en-GB" altLang="zh-CN" sz="2400" dirty="0"/>
          </a:p>
        </p:txBody>
      </p:sp>
    </p:spTree>
    <p:extLst>
      <p:ext uri="{BB962C8B-B14F-4D97-AF65-F5344CB8AC3E}">
        <p14:creationId xmlns:p14="http://schemas.microsoft.com/office/powerpoint/2010/main" val="2106357984"/>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422</TotalTime>
  <Words>1396</Words>
  <Application>Microsoft Office PowerPoint</Application>
  <PresentationFormat>宽屏</PresentationFormat>
  <Paragraphs>92</Paragraphs>
  <Slides>15</Slides>
  <Notes>15</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15</vt:i4>
      </vt:variant>
    </vt:vector>
  </HeadingPairs>
  <TitlesOfParts>
    <vt:vector size="19" baseType="lpstr">
      <vt:lpstr>Microsoft YaHei UI</vt:lpstr>
      <vt:lpstr>Corbel</vt:lpstr>
      <vt:lpstr>Wingdings</vt:lpstr>
      <vt:lpstr>基础</vt:lpstr>
      <vt:lpstr>36. 维果茨基的儿童语言发展假说</vt:lpstr>
      <vt:lpstr>目录</vt:lpstr>
      <vt:lpstr>32.1 故事缘起</vt:lpstr>
      <vt:lpstr>36.2 故事引发的思考 </vt:lpstr>
      <vt:lpstr>36.3 儿童的成长过程中语言是如何发展的？思维与言语之间有什么关系？</vt:lpstr>
      <vt:lpstr>36.3 儿童的成长过程中语言是如何发展的？思维与言语之间有什么关系？</vt:lpstr>
      <vt:lpstr>36.3 儿童的成长过程中语言是如何发展的？思维与言语之间有什么关系？</vt:lpstr>
      <vt:lpstr>36.4 思维与语言之间究竟有什么关系呢？</vt:lpstr>
      <vt:lpstr>36.4 思维与语言之间究竟有什么关系呢？</vt:lpstr>
      <vt:lpstr>36.5 为什么儿童会出现自言自语的现象？对幼儿语言的教育有何启示？</vt:lpstr>
      <vt:lpstr>36.5 为什么儿童会出现自言自语的现象？对幼儿语言的教育有何启示？</vt:lpstr>
      <vt:lpstr>36.5 为什么儿童会出现自言自语的现象？对幼儿语言的教育有何启示？</vt:lpstr>
      <vt:lpstr>36.5 为什么儿童会出现自言自语的现象？对幼儿语言的教育有何启示？</vt:lpstr>
      <vt:lpstr>36.6 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Xie Sutina</cp:lastModifiedBy>
  <cp:revision>13</cp:revision>
  <dcterms:created xsi:type="dcterms:W3CDTF">2021-12-20T02:23:42Z</dcterms:created>
  <dcterms:modified xsi:type="dcterms:W3CDTF">2021-12-22T06:19:02Z</dcterms:modified>
</cp:coreProperties>
</file>